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cacm.acm.org/news/231386-do-you-know-cobol-if-so-there-might-be-a-job-for-you/fulltext" TargetMode="External"/><Relationship Id="rId3" Type="http://schemas.openxmlformats.org/officeDocument/2006/relationships/hyperlink" Target="https://www.tutorialspoint.com/cobol/cobol_overview.htm" TargetMode="External"/><Relationship Id="rId7" Type="http://schemas.openxmlformats.org/officeDocument/2006/relationships/hyperlink" Target="https://www.backbase.com/2018/04/19/cobol-and-the-big-tin-bank/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blog.hackerrank.com/the-inevitable-return-of-cobol/" TargetMode="External"/><Relationship Id="rId11" Type="http://schemas.openxmlformats.org/officeDocument/2006/relationships/hyperlink" Target="https://www.cleverism.com/skills-and-tools/cobol/" TargetMode="External"/><Relationship Id="rId5" Type="http://schemas.openxmlformats.org/officeDocument/2006/relationships/hyperlink" Target="https://medium.com/@bellmar/is-cobol-holding-you-hostage-with-math-5498c0eb428b" TargetMode="External"/><Relationship Id="rId10" Type="http://schemas.openxmlformats.org/officeDocument/2006/relationships/hyperlink" Target="https://www.csee.umbc.edu/courses/graduate/631/Fall2002/COBOL.pdf" TargetMode="External"/><Relationship Id="rId4" Type="http://schemas.openxmlformats.org/officeDocument/2006/relationships/hyperlink" Target="https://medium.com/@yvanscher/7-cobol-examples-with-explanations-ae1784b4d576" TargetMode="External"/><Relationship Id="rId9" Type="http://schemas.openxmlformats.org/officeDocument/2006/relationships/hyperlink" Target="https://ieeexplore.ieee.org/document/841602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616996cb46_6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616996cb46_6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00e54dfd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00e54dfd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5fe6635b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5fe6635b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 u="sng">
                <a:hlinkClick r:id="rId3"/>
              </a:rPr>
              <a:t>https://www.tutorialspoint.com/cobol/cobol_overview.htm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/>
              <a:t>Scher, Yvan. “7 cobol examples with explanations.”. Medium, 01. Aug. 2018, </a:t>
            </a:r>
            <a:r>
              <a:rPr lang="en" sz="1200" u="sng">
                <a:hlinkClick r:id="rId4"/>
              </a:rPr>
              <a:t>https://medium.com/@yvanscher/7-cobol-examples-with-explanations-ae1784b4d576</a:t>
            </a:r>
            <a:r>
              <a:rPr lang="en" sz="1200"/>
              <a:t> (visited on 13. Sept. 2019)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/>
              <a:t>Bellotti, Marianne. “Is COBOL holding you hastage with Math?”. Medium , 28. Jul. 2018, </a:t>
            </a:r>
            <a:r>
              <a:rPr lang="en" sz="1200" u="sng">
                <a:hlinkClick r:id="rId5"/>
              </a:rPr>
              <a:t>https://medium.com/@bellmar/is-cobol-holding-you-hostage-with-math-5498c0eb428b</a:t>
            </a:r>
            <a:r>
              <a:rPr lang="en" sz="1200"/>
              <a:t> (visited on 19. Sept. 2019)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/>
              <a:t>Trikha, Ritika. “The Inevitable Return of COBOL.” HackerRank Blog, 29 Sept. 2018, </a:t>
            </a:r>
            <a:r>
              <a:rPr lang="en" sz="1200" u="sng">
                <a:hlinkClick r:id="rId6"/>
              </a:rPr>
              <a:t>https://blog.hackerrank.com/the-inevitable-return-of-cobol/</a:t>
            </a:r>
            <a:r>
              <a:rPr lang="en" sz="1200"/>
              <a:t> (visited on 14. Sept. 2019)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/>
              <a:t>Maat, Jenny. “COBOL and the big tin bank”. Backbase, 19. Apr. 2018, </a:t>
            </a:r>
            <a:r>
              <a:rPr lang="en" sz="1200" u="sng">
                <a:hlinkClick r:id="rId7"/>
              </a:rPr>
              <a:t>https://www.backbase.com/2018/04/19/cobol-and-the-big-tin-bank/</a:t>
            </a:r>
            <a:r>
              <a:rPr lang="en" sz="1200"/>
              <a:t> (visited on 14. Sept. 2019)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 u="sng">
                <a:hlinkClick r:id="rId8"/>
              </a:rPr>
              <a:t>https://cacm.acm.org/news/231386-do-you-know-cobol-if-so-there-might-be-a-job-for-you/fulltext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/>
              <a:t> J.E.Samet, Bethesda, MD,USA. “The Real Creator of COBOL” .(March- April 2000) </a:t>
            </a:r>
            <a:r>
              <a:rPr lang="en" sz="1200" u="sng">
                <a:hlinkClick r:id="rId9"/>
              </a:rPr>
              <a:t>https://ieeexplore.ieee.org/document/841602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/>
              <a:t>Li,  Jiehong, Abraham, Rona,  UMBC CMSC631, </a:t>
            </a:r>
            <a:br>
              <a:rPr lang="en" sz="1200"/>
            </a:br>
            <a:r>
              <a:rPr lang="en" sz="1200"/>
              <a:t>  </a:t>
            </a:r>
            <a:r>
              <a:rPr lang="en" sz="1200" u="sng">
                <a:hlinkClick r:id="rId10"/>
              </a:rPr>
              <a:t>https://www.csee.umbc.edu/courses/graduate/631/Fall2002/COBOL.pdf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" sz="1200" u="sng">
                <a:hlinkClick r:id="rId11"/>
              </a:rPr>
              <a:t>https://www.cleverism.com/skills-and-tools/cobol/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fe6635b0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fe6635b0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fe6635b0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fe6635b0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fe6635b0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fe6635b0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01126e8a7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01126e8a7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Although you might not expect it, the </a:t>
            </a:r>
            <a:r>
              <a:rPr lang="en" sz="1200" b="1"/>
              <a:t>majority of businesses stand today on COBOL</a:t>
            </a:r>
            <a:endParaRPr sz="12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Cobol still runs the world in </a:t>
            </a:r>
            <a:r>
              <a:rPr lang="en" sz="1200" b="1"/>
              <a:t>traditional banking, lots of large scale government systems, insurance and health care.</a:t>
            </a:r>
            <a:endParaRPr sz="12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It's often used in </a:t>
            </a:r>
            <a:r>
              <a:rPr lang="en" sz="1200" b="1"/>
              <a:t>mainframe computers</a:t>
            </a:r>
            <a:r>
              <a:rPr lang="en" sz="1200"/>
              <a:t>, e.g. </a:t>
            </a:r>
            <a:r>
              <a:rPr lang="en" sz="1200" b="1"/>
              <a:t>IBMs operating system z/OS</a:t>
            </a:r>
            <a:r>
              <a:rPr lang="en" sz="1200"/>
              <a:t> and it's good for </a:t>
            </a:r>
            <a:r>
              <a:rPr lang="en" sz="1200" b="1"/>
              <a:t>large-scale batch and transaction processing jobs.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Today</a:t>
            </a:r>
            <a:endParaRPr sz="12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 b="1"/>
              <a:t>220 Billion lines of code </a:t>
            </a:r>
            <a:r>
              <a:rPr lang="en" sz="1200"/>
              <a:t>are written in COBOL</a:t>
            </a:r>
            <a:endParaRPr sz="12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 b="1"/>
              <a:t>Social Security Administration (60 million lines)</a:t>
            </a:r>
            <a:endParaRPr sz="12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 b="1"/>
              <a:t>IRS (Internal Revenue Service), 50 million lines</a:t>
            </a:r>
            <a:endParaRPr sz="12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/>
              <a:t>Airlines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Nowadays</a:t>
            </a:r>
            <a:r>
              <a:rPr lang="en" sz="1200" b="1"/>
              <a:t> 1.5 billion new lines get written every year, </a:t>
            </a:r>
            <a:r>
              <a:rPr lang="en" sz="1200"/>
              <a:t>mostly just to keep existing systems alive.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COBOLs main usage is in the financial sector:</a:t>
            </a:r>
            <a:endParaRPr sz="1200" b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 b="1"/>
              <a:t>70-80% of all business transactions worldwide are written in COBOL</a:t>
            </a:r>
            <a:br>
              <a:rPr lang="en" sz="1200" b="1"/>
            </a:br>
            <a:r>
              <a:rPr lang="en" sz="1200"/>
              <a:t>So </a:t>
            </a:r>
            <a:r>
              <a:rPr lang="en" sz="1200" i="1">
                <a:solidFill>
                  <a:srgbClr val="323232"/>
                </a:solidFill>
                <a:highlight>
                  <a:srgbClr val="FFFFFF"/>
                </a:highlight>
              </a:rPr>
              <a:t>200 times as many COBOL transactions take place each day than Google searches</a:t>
            </a:r>
            <a:endParaRPr sz="1200" b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 b="1"/>
              <a:t>7% of the American GDP is dependent on COBOL in the form of payments from the Center for Medicare &amp; Medicaid Services</a:t>
            </a:r>
            <a:endParaRPr sz="1200" b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 b="1"/>
              <a:t>95% ATM transactions daily</a:t>
            </a:r>
            <a:endParaRPr sz="12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/>
              <a:t>----------------------------------------------------------------------------------------------------</a:t>
            </a:r>
            <a:endParaRPr sz="12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You might ask yourself  the question why we haven't replaced this old, outdated language with something better yet.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Because first but not least</a:t>
            </a:r>
            <a:endParaRPr sz="12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 b="1"/>
              <a:t>If it ain’t broke, don’t fix it. </a:t>
            </a:r>
            <a:r>
              <a:rPr lang="en" sz="1200"/>
              <a:t>These more than 30 year old systems are reliable and do what they're supposed to do.</a:t>
            </a:r>
            <a:endParaRPr sz="12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/>
              <a:t>Also they deal with lots of sensitive information</a:t>
            </a:r>
            <a:r>
              <a:rPr lang="en" sz="1200" b="1"/>
              <a:t>, like social security numbers, banking info, credit card info and healthcare records.</a:t>
            </a:r>
            <a:endParaRPr sz="1200" b="1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/>
              <a:t>Changing it is very risky and expensive because the systems are complex and envolved over years.</a:t>
            </a:r>
            <a:endParaRPr sz="12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200"/>
              <a:t>Also</a:t>
            </a:r>
            <a:endParaRPr sz="12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 b="1"/>
              <a:t>It still is very steady and performant</a:t>
            </a:r>
            <a:endParaRPr sz="12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 b="1"/>
              <a:t>And math hasn’t changed yet. </a:t>
            </a:r>
            <a:endParaRPr sz="12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/>
              <a:t>It's very good in</a:t>
            </a:r>
            <a:r>
              <a:rPr lang="en" sz="1200" b="1"/>
              <a:t> handling monetary calculations, because it uses fixed point over floating point.</a:t>
            </a:r>
            <a:endParaRPr sz="1200" b="1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 b="1"/>
              <a:t>This makes calculations very exact which is impossible to achieve using language like Java/Python. </a:t>
            </a:r>
            <a:r>
              <a:rPr lang="en" sz="1200"/>
              <a:t>If you're interested in this topic, take a look at "Mullers recurrance".</a:t>
            </a:r>
            <a:endParaRPr sz="1200"/>
          </a:p>
          <a:p>
            <a:pPr marL="91440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/>
              <a:t>So using this precise calculating language is essential in the financial sector.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Therefore the range of use of COBOL nowadays is still very big and developers are urgently needed, because the average age of a COBOL developer is 55.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fe6635b09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fe6635b09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fe6635b0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fe6635b0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fe6635b09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fe6635b09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fe6635b0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fe6635b0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cacm.acm.org/news/231386-do-you-know-cobol-if-so-there-might-be-a-job-for-you/fulltext" TargetMode="External"/><Relationship Id="rId13" Type="http://schemas.openxmlformats.org/officeDocument/2006/relationships/hyperlink" Target="https://www.techopedia.com/definition/25326/legacy-code" TargetMode="External"/><Relationship Id="rId3" Type="http://schemas.openxmlformats.org/officeDocument/2006/relationships/hyperlink" Target="https://www.tutorialspoint.com/cobol/cobol_overview.htm" TargetMode="External"/><Relationship Id="rId7" Type="http://schemas.openxmlformats.org/officeDocument/2006/relationships/hyperlink" Target="https://www.backbase.com/2018/04/19/cobol-and-the-big-tin-bank/" TargetMode="External"/><Relationship Id="rId12" Type="http://schemas.openxmlformats.org/officeDocument/2006/relationships/hyperlink" Target="https://developer.ibm.com/mainframe/2019/02/26/cobol-and-the-enterprise-business-programming-paradig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blog.hackerrank.com/the-inevitable-return-of-cobol/" TargetMode="External"/><Relationship Id="rId11" Type="http://schemas.openxmlformats.org/officeDocument/2006/relationships/hyperlink" Target="https://www.cleverism.com/skills-and-tools/cobol/" TargetMode="External"/><Relationship Id="rId5" Type="http://schemas.openxmlformats.org/officeDocument/2006/relationships/hyperlink" Target="https://medium.com/@bellmar/is-cobol-holding-you-hostage-with-math-5498c0eb428b" TargetMode="External"/><Relationship Id="rId10" Type="http://schemas.openxmlformats.org/officeDocument/2006/relationships/hyperlink" Target="https://www.csee.umbc.edu/courses/graduate/631/Fall2002/COBOL.pdf" TargetMode="External"/><Relationship Id="rId4" Type="http://schemas.openxmlformats.org/officeDocument/2006/relationships/hyperlink" Target="https://medium.com/@yvanscher/7-cobol-examples-with-explanations-ae1784b4d576" TargetMode="External"/><Relationship Id="rId9" Type="http://schemas.openxmlformats.org/officeDocument/2006/relationships/hyperlink" Target="https://ieeexplore.ieee.org/document/841602" TargetMode="External"/><Relationship Id="rId14" Type="http://schemas.openxmlformats.org/officeDocument/2006/relationships/hyperlink" Target="https://launchpad.net/cobcide/+download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311700" y="3478625"/>
            <a:ext cx="8520600" cy="139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By: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Nicholas Vallarelli, Ojonugwa Oji, Verena Barth, </a:t>
            </a:r>
            <a:endParaRPr sz="24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Payal Narkhede, and Vishnu Mullick</a:t>
            </a:r>
            <a:endParaRPr sz="24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900" y="180500"/>
            <a:ext cx="5622205" cy="317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COBOL Code Video</a:t>
            </a:r>
            <a:endParaRPr/>
          </a:p>
        </p:txBody>
      </p:sp>
      <p:pic>
        <p:nvPicPr>
          <p:cNvPr id="2" name="Copy of Code Video">
            <a:hlinkClick r:id="" action="ppaction://media"/>
            <a:extLst>
              <a:ext uri="{FF2B5EF4-FFF2-40B4-BE49-F238E27FC236}">
                <a16:creationId xmlns:a16="http://schemas.microsoft.com/office/drawing/2014/main" id="{272897C2-570C-4EC0-A5F9-14482FA492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22745" y="1017725"/>
            <a:ext cx="7027938" cy="379947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COBOL is very interesting, easy to learn, and a widely used language for business and financial applications which was designed to accommodate complex data sets while efficiently using computer resources.</a:t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37" name="Google Shape;137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3"/>
              </a:rPr>
              <a:t>https://www.tutorialspoint.com/cobol/cobol_overview.htm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4"/>
              </a:rPr>
              <a:t>https://medium.com/@yvanscher/7-cobol-examples-with-explanations-ae1784b4d576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5"/>
              </a:rPr>
              <a:t>https://medium.com/@bellmar/is-cobol-holding-you-hostage-with-math-5498c0eb428b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6"/>
              </a:rPr>
              <a:t>https://blog.hackerrank.com/the-inevitable-return-of-cobol/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7"/>
              </a:rPr>
              <a:t>https://www.backbase.com/2018/04/19/cobol-and-the-big-tin-bank/</a:t>
            </a:r>
            <a:r>
              <a:rPr lang="en" sz="1200"/>
              <a:t> 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8"/>
              </a:rPr>
              <a:t>https://cacm.acm.org/news/231386-do-you-know-cobol-if-so-there-might-be-a-job-for-you/fulltext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9"/>
              </a:rPr>
              <a:t>https://ieeexplore.ieee.org/document/841602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10"/>
              </a:rPr>
              <a:t>https://www.csee.umbc.edu/courses/graduate/631/Fall2002/COBOL.pdf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11"/>
              </a:rPr>
              <a:t>https://www.cleverism.com/skills-and-tools/cobol/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 u="sng">
                <a:hlinkClick r:id="rId12"/>
              </a:rPr>
              <a:t>https://developer.ibm.com/mainframe/2019/02/26/cobol-and-the-enterprise-business-programming-paradigm/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Char char="●"/>
            </a:pPr>
            <a:r>
              <a:rPr lang="en" sz="1200" u="sng">
                <a:solidFill>
                  <a:srgbClr val="B7B7B7"/>
                </a:solidFill>
                <a:hlinkClick r:id="rId13"/>
              </a:rPr>
              <a:t>https://www.techopedia.com/definition/25326/legacy-code</a:t>
            </a:r>
            <a:endParaRPr sz="1200">
              <a:solidFill>
                <a:srgbClr val="B7B7B7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>
                <a:solidFill>
                  <a:schemeClr val="dk1"/>
                </a:solidFill>
              </a:rPr>
              <a:t>Download IDE</a:t>
            </a: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 u="sng">
                <a:hlinkClick r:id="rId14"/>
              </a:rPr>
              <a:t>https://launchpad.net/cobcide/+download</a:t>
            </a:r>
            <a:endParaRPr sz="14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COBOL History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Char char="●"/>
            </a:pPr>
            <a:r>
              <a:rPr lang="en" sz="1400">
                <a:solidFill>
                  <a:srgbClr val="B7B7B7"/>
                </a:solidFill>
              </a:rPr>
              <a:t>COBOL means ‘Common Business Oriented Language’</a:t>
            </a:r>
            <a:endParaRPr sz="1400">
              <a:solidFill>
                <a:srgbClr val="B7B7B7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Char char="●"/>
            </a:pPr>
            <a:r>
              <a:rPr lang="en" sz="1400">
                <a:solidFill>
                  <a:srgbClr val="B7B7B7"/>
                </a:solidFill>
              </a:rPr>
              <a:t>It was formed in 1959 </a:t>
            </a:r>
            <a:endParaRPr sz="1400">
              <a:solidFill>
                <a:srgbClr val="B7B7B7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Char char="●"/>
            </a:pPr>
            <a:r>
              <a:rPr lang="en" sz="1400">
                <a:solidFill>
                  <a:srgbClr val="B7B7B7"/>
                </a:solidFill>
              </a:rPr>
              <a:t>One of the earliest high level programming languages</a:t>
            </a:r>
            <a:endParaRPr sz="1400">
              <a:solidFill>
                <a:srgbClr val="B7B7B7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Char char="●"/>
            </a:pPr>
            <a:r>
              <a:rPr lang="en" sz="1400">
                <a:solidFill>
                  <a:srgbClr val="B7B7B7"/>
                </a:solidFill>
              </a:rPr>
              <a:t>CODASYL: the Conference/Committee on Data Systems Languages - used to guide the development of programming languages that could be used on many computers</a:t>
            </a:r>
            <a:endParaRPr sz="1400">
              <a:solidFill>
                <a:srgbClr val="B7B7B7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Char char="●"/>
            </a:pPr>
            <a:r>
              <a:rPr lang="en" sz="1400">
                <a:solidFill>
                  <a:srgbClr val="B7B7B7"/>
                </a:solidFill>
              </a:rPr>
              <a:t>Was partly based on previous programming language design by Grace Hopper who created one of the first English-like data processing language</a:t>
            </a:r>
            <a:endParaRPr sz="1400">
              <a:solidFill>
                <a:srgbClr val="B7B7B7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Char char="●"/>
            </a:pPr>
            <a:r>
              <a:rPr lang="en" sz="1400">
                <a:solidFill>
                  <a:srgbClr val="B7B7B7"/>
                </a:solidFill>
              </a:rPr>
              <a:t>Multi Platform Computer</a:t>
            </a:r>
            <a:endParaRPr sz="1400">
              <a:solidFill>
                <a:srgbClr val="B7B7B7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Char char="●"/>
            </a:pPr>
            <a:r>
              <a:rPr lang="en" sz="1400">
                <a:solidFill>
                  <a:srgbClr val="B7B7B7"/>
                </a:solidFill>
              </a:rPr>
              <a:t>A scalable language </a:t>
            </a:r>
            <a:endParaRPr sz="1400">
              <a:solidFill>
                <a:srgbClr val="B7B7B7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400"/>
              <a:buChar char="●"/>
            </a:pPr>
            <a:r>
              <a:rPr lang="en" sz="1400">
                <a:solidFill>
                  <a:srgbClr val="B7B7B7"/>
                </a:solidFill>
              </a:rPr>
              <a:t>Still used today </a:t>
            </a:r>
            <a:endParaRPr sz="14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Trends: COBOL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121675" y="1017725"/>
            <a:ext cx="1031100" cy="2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USA</a:t>
            </a:r>
            <a:endParaRPr/>
          </a:p>
        </p:txBody>
      </p:sp>
      <p:pic>
        <p:nvPicPr>
          <p:cNvPr id="68" name="Google Shape;68;p15" title="Stored procedure: (United States) vs Week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400" y="1457225"/>
            <a:ext cx="4008324" cy="2701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 title="Stored procedure: (Worldwide) vs Week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2724" y="1457213"/>
            <a:ext cx="4368885" cy="270142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7482125" y="1017725"/>
            <a:ext cx="1350300" cy="2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GLOBAL</a:t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121675" y="4265900"/>
            <a:ext cx="3000000" cy="8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City: (40)</a:t>
            </a:r>
            <a:endParaRPr sz="1100">
              <a:solidFill>
                <a:srgbClr val="D9D9D9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100"/>
              <a:buAutoNum type="arabicPeriod"/>
            </a:pPr>
            <a:r>
              <a:rPr lang="en" sz="1100">
                <a:solidFill>
                  <a:srgbClr val="D9D9D9"/>
                </a:solidFill>
              </a:rPr>
              <a:t>Eden Prairie</a:t>
            </a:r>
            <a:endParaRPr sz="1100">
              <a:solidFill>
                <a:srgbClr val="D9D9D9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100"/>
              <a:buAutoNum type="arabicPeriod"/>
            </a:pPr>
            <a:r>
              <a:rPr lang="en" sz="1100">
                <a:solidFill>
                  <a:srgbClr val="D9D9D9"/>
                </a:solidFill>
              </a:rPr>
              <a:t>NY number (20th)</a:t>
            </a:r>
            <a:endParaRPr sz="1100">
              <a:solidFill>
                <a:srgbClr val="D9D9D9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100"/>
              <a:buAutoNum type="arabicPeriod"/>
            </a:pPr>
            <a:r>
              <a:rPr lang="en" sz="1100">
                <a:solidFill>
                  <a:srgbClr val="D9D9D9"/>
                </a:solidFill>
              </a:rPr>
              <a:t>Least is Philly</a:t>
            </a:r>
            <a:endParaRPr sz="1100">
              <a:solidFill>
                <a:srgbClr val="D9D9D9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4572000" y="4234850"/>
            <a:ext cx="3000000" cy="8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D9D9D9"/>
                </a:solidFill>
              </a:rPr>
              <a:t>World: (70)</a:t>
            </a:r>
            <a:endParaRPr sz="1100">
              <a:solidFill>
                <a:srgbClr val="D9D9D9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100"/>
              <a:buAutoNum type="arabicPeriod"/>
            </a:pPr>
            <a:r>
              <a:rPr lang="en" sz="1100">
                <a:solidFill>
                  <a:srgbClr val="D9D9D9"/>
                </a:solidFill>
              </a:rPr>
              <a:t>China</a:t>
            </a:r>
            <a:endParaRPr sz="1100">
              <a:solidFill>
                <a:srgbClr val="D9D9D9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100"/>
              <a:buAutoNum type="arabicPeriod"/>
            </a:pPr>
            <a:r>
              <a:rPr lang="en" sz="1100">
                <a:solidFill>
                  <a:srgbClr val="D9D9D9"/>
                </a:solidFill>
              </a:rPr>
              <a:t>US (18th)</a:t>
            </a:r>
            <a:endParaRPr sz="1100">
              <a:solidFill>
                <a:srgbClr val="D9D9D9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100"/>
              <a:buAutoNum type="arabicPeriod"/>
            </a:pPr>
            <a:r>
              <a:rPr lang="en" sz="1100">
                <a:solidFill>
                  <a:srgbClr val="D9D9D9"/>
                </a:solidFill>
              </a:rPr>
              <a:t>Brazil</a:t>
            </a:r>
            <a:endParaRPr sz="1100">
              <a:solidFill>
                <a:srgbClr val="D9D9D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TIOBE: COBOL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0513" y="1017723"/>
            <a:ext cx="7442968" cy="38257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3221750" y="536525"/>
            <a:ext cx="35382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9999"/>
                </a:solidFill>
              </a:rPr>
              <a:t>35</a:t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9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Business, finance, administrative systems, banking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Mainframe computers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→ High performance, accuracy</a:t>
            </a: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Range of use</a:t>
            </a:r>
            <a:endParaRPr/>
          </a:p>
        </p:txBody>
      </p:sp>
      <p:grpSp>
        <p:nvGrpSpPr>
          <p:cNvPr id="86" name="Google Shape;86;p17"/>
          <p:cNvGrpSpPr/>
          <p:nvPr/>
        </p:nvGrpSpPr>
        <p:grpSpPr>
          <a:xfrm>
            <a:off x="794825" y="2042375"/>
            <a:ext cx="2442900" cy="1842000"/>
            <a:chOff x="856050" y="2469550"/>
            <a:chExt cx="2442900" cy="1842000"/>
          </a:xfrm>
        </p:grpSpPr>
        <p:sp>
          <p:nvSpPr>
            <p:cNvPr id="87" name="Google Shape;87;p17"/>
            <p:cNvSpPr/>
            <p:nvPr/>
          </p:nvSpPr>
          <p:spPr>
            <a:xfrm>
              <a:off x="1146450" y="2469550"/>
              <a:ext cx="1862100" cy="18420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7"/>
            <p:cNvSpPr txBox="1"/>
            <p:nvPr/>
          </p:nvSpPr>
          <p:spPr>
            <a:xfrm>
              <a:off x="856050" y="2990050"/>
              <a:ext cx="2442900" cy="80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~ 220 Bn </a:t>
              </a:r>
              <a:endParaRPr sz="1800" b="1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lines of code</a:t>
              </a:r>
              <a:endParaRPr sz="1800" b="1"/>
            </a:p>
          </p:txBody>
        </p:sp>
      </p:grpSp>
      <p:grpSp>
        <p:nvGrpSpPr>
          <p:cNvPr id="89" name="Google Shape;89;p17"/>
          <p:cNvGrpSpPr/>
          <p:nvPr/>
        </p:nvGrpSpPr>
        <p:grpSpPr>
          <a:xfrm>
            <a:off x="3237725" y="2042375"/>
            <a:ext cx="2442900" cy="1842000"/>
            <a:chOff x="3237725" y="2571750"/>
            <a:chExt cx="2442900" cy="1842000"/>
          </a:xfrm>
        </p:grpSpPr>
        <p:sp>
          <p:nvSpPr>
            <p:cNvPr id="90" name="Google Shape;90;p17"/>
            <p:cNvSpPr/>
            <p:nvPr/>
          </p:nvSpPr>
          <p:spPr>
            <a:xfrm>
              <a:off x="3528125" y="2571750"/>
              <a:ext cx="1862100" cy="18420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7"/>
            <p:cNvSpPr txBox="1"/>
            <p:nvPr/>
          </p:nvSpPr>
          <p:spPr>
            <a:xfrm>
              <a:off x="3237725" y="2972700"/>
              <a:ext cx="2442900" cy="10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70 - 80% </a:t>
              </a:r>
              <a:endParaRPr sz="1800" b="1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of all business transactions</a:t>
              </a:r>
              <a:endParaRPr sz="1800" b="1"/>
            </a:p>
          </p:txBody>
        </p:sp>
      </p:grpSp>
      <p:grpSp>
        <p:nvGrpSpPr>
          <p:cNvPr id="92" name="Google Shape;92;p17"/>
          <p:cNvGrpSpPr/>
          <p:nvPr/>
        </p:nvGrpSpPr>
        <p:grpSpPr>
          <a:xfrm>
            <a:off x="5680625" y="2042375"/>
            <a:ext cx="2442900" cy="1842000"/>
            <a:chOff x="6180025" y="2327575"/>
            <a:chExt cx="2442900" cy="1842000"/>
          </a:xfrm>
        </p:grpSpPr>
        <p:sp>
          <p:nvSpPr>
            <p:cNvPr id="93" name="Google Shape;93;p17"/>
            <p:cNvSpPr/>
            <p:nvPr/>
          </p:nvSpPr>
          <p:spPr>
            <a:xfrm>
              <a:off x="6470425" y="2327575"/>
              <a:ext cx="1862100" cy="18420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7"/>
            <p:cNvSpPr txBox="1"/>
            <p:nvPr/>
          </p:nvSpPr>
          <p:spPr>
            <a:xfrm>
              <a:off x="6180025" y="2728525"/>
              <a:ext cx="2442900" cy="1040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95% ATM transactions </a:t>
              </a:r>
              <a:endParaRPr sz="1800" b="1"/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/>
                <a:t>daily</a:t>
              </a:r>
              <a:endParaRPr sz="1800" b="1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of COBOL</a:t>
            </a:r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Standard Language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be compiled on machines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pointers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user defined types or functions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Business Oriented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easily handle large amounts of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Advanced file handling capabilities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Robust Language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be debugged, tested, and compiled on almost every platform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Structured Language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Language is very easy to read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Can be debugged reliably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Exclusive to COBOL</a:t>
            </a:r>
            <a:endParaRPr/>
          </a:p>
        </p:txBody>
      </p:sp>
      <p:sp>
        <p:nvSpPr>
          <p:cNvPr id="106" name="Google Shape;106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Long Lasting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Has adapted to new changes and continues to be used across all platforms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Receives new updates every year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 Friendly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Works excellently in a business setting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maintained, COBOL projects can last decades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Reliable with high-budget projects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Versatility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Continues to serve as the primary foundation for many computer mainframes</a:t>
            </a:r>
            <a:endParaRPr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Hundreds of companies still use COBOL to this day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COBOL Code</a:t>
            </a:r>
            <a:endParaRPr/>
          </a:p>
        </p:txBody>
      </p:sp>
      <p:sp>
        <p:nvSpPr>
          <p:cNvPr id="112" name="Google Shape;112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19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OpenCOBOL IDE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Multiplication Program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Source code is divided in following divisions: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Identification Division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Environment Division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Division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Procedure Division</a:t>
            </a:r>
            <a:endParaRPr/>
          </a:p>
          <a:p>
            <a:pPr marL="9144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r="5678"/>
          <a:stretch/>
        </p:blipFill>
        <p:spPr>
          <a:xfrm>
            <a:off x="3495100" y="0"/>
            <a:ext cx="5648899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COBOL Code Result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0070" y="1017725"/>
            <a:ext cx="7172155" cy="41257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860</Words>
  <Application>Microsoft Office PowerPoint</Application>
  <PresentationFormat>On-screen Show (16:9)</PresentationFormat>
  <Paragraphs>127</Paragraphs>
  <Slides>12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4" baseType="lpstr">
      <vt:lpstr>Arial</vt:lpstr>
      <vt:lpstr>Simple Dark</vt:lpstr>
      <vt:lpstr>PowerPoint Presentation</vt:lpstr>
      <vt:lpstr>COBOL History</vt:lpstr>
      <vt:lpstr>Google Trends: COBOL</vt:lpstr>
      <vt:lpstr>TIOBE: COBOL</vt:lpstr>
      <vt:lpstr>Range of use</vt:lpstr>
      <vt:lpstr>Features of COBOL</vt:lpstr>
      <vt:lpstr>Features Exclusive to COBOL</vt:lpstr>
      <vt:lpstr>COBOL Code</vt:lpstr>
      <vt:lpstr>COBOL Code Result</vt:lpstr>
      <vt:lpstr>COBOL Code Video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Nicky Vallarelli</dc:creator>
  <cp:lastModifiedBy>Nicky Vallarelli</cp:lastModifiedBy>
  <cp:revision>2</cp:revision>
  <dcterms:modified xsi:type="dcterms:W3CDTF">2019-09-24T00:25:38Z</dcterms:modified>
</cp:coreProperties>
</file>